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5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67" r:id="rId10"/>
    <p:sldId id="268" r:id="rId11"/>
    <p:sldId id="269" r:id="rId12"/>
    <p:sldId id="271" r:id="rId13"/>
    <p:sldId id="272" r:id="rId14"/>
    <p:sldId id="273" r:id="rId15"/>
    <p:sldId id="277" r:id="rId16"/>
    <p:sldId id="275" r:id="rId17"/>
    <p:sldId id="276" r:id="rId18"/>
    <p:sldId id="27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63"/>
    <p:restoredTop sz="94626"/>
  </p:normalViewPr>
  <p:slideViewPr>
    <p:cSldViewPr snapToGrid="0">
      <p:cViewPr varScale="1">
        <p:scale>
          <a:sx n="72" d="100"/>
          <a:sy n="72" d="100"/>
        </p:scale>
        <p:origin x="89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4/4/2023</a:t>
            </a:fld>
            <a:endParaRPr lang="en-US" sz="14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43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89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06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869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965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89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85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48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713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69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3C3BD54-29B9-3D42-B178-776ED395AA85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403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3BD54-29B9-3D42-B178-776ED395AA85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7011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32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iR4ktEZce78" TargetMode="Externa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6530300431ratchata/Project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DBDEE-23A4-9153-F1D5-DAD866F595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2613" y="1098857"/>
            <a:ext cx="4655719" cy="882281"/>
          </a:xfrm>
        </p:spPr>
        <p:txBody>
          <a:bodyPr>
            <a:normAutofit/>
          </a:bodyPr>
          <a:lstStyle/>
          <a:p>
            <a:pPr algn="ctr"/>
            <a:r>
              <a:rPr lang="en-TH" sz="4800" dirty="0"/>
              <a:t>Alarm</a:t>
            </a:r>
            <a:r>
              <a:rPr lang="th-TH" sz="4800" dirty="0"/>
              <a:t> </a:t>
            </a:r>
            <a:r>
              <a:rPr lang="en-TH" sz="4800" dirty="0"/>
              <a:t>Clock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036C7D-CB71-2EA1-D193-5BA610E177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2613" y="1981139"/>
            <a:ext cx="4655719" cy="3900232"/>
          </a:xfrm>
        </p:spPr>
        <p:txBody>
          <a:bodyPr>
            <a:normAutofit/>
          </a:bodyPr>
          <a:lstStyle/>
          <a:p>
            <a:pPr algn="ctr"/>
            <a:r>
              <a:rPr lang="th-TH" sz="2800" dirty="0"/>
              <a:t>ชื่อ</a:t>
            </a:r>
            <a:r>
              <a:rPr lang="en-US" sz="2800" dirty="0"/>
              <a:t> </a:t>
            </a:r>
            <a:r>
              <a:rPr lang="th-TH" sz="2800" dirty="0"/>
              <a:t>นายรชต </a:t>
            </a:r>
            <a:r>
              <a:rPr lang="en-US" sz="2800" dirty="0"/>
              <a:t> </a:t>
            </a:r>
            <a:r>
              <a:rPr lang="th-TH" sz="2800" dirty="0"/>
              <a:t>ผดุงผล</a:t>
            </a:r>
          </a:p>
          <a:p>
            <a:pPr algn="ctr"/>
            <a:r>
              <a:rPr lang="th-TH" sz="2800" dirty="0"/>
              <a:t>รหัส</a:t>
            </a:r>
            <a:r>
              <a:rPr lang="en-US" dirty="0"/>
              <a:t>6530300431</a:t>
            </a:r>
          </a:p>
          <a:p>
            <a:pPr algn="ctr"/>
            <a:r>
              <a:rPr lang="th-TH" sz="2800" b="0" i="0" dirty="0">
                <a:effectLst/>
                <a:latin typeface="-apple-system"/>
              </a:rPr>
              <a:t>ชื่อวิชา</a:t>
            </a:r>
            <a:r>
              <a:rPr lang="en-US" b="0" i="0" dirty="0">
                <a:effectLst/>
                <a:latin typeface="-apple-system"/>
              </a:rPr>
              <a:t>Programming Fundamentals II</a:t>
            </a:r>
          </a:p>
          <a:p>
            <a:pPr algn="ctr"/>
            <a:r>
              <a:rPr lang="th-TH" sz="2800" dirty="0"/>
              <a:t>รหัสวิชา </a:t>
            </a:r>
            <a:r>
              <a:rPr lang="en-TH" b="0" i="0" dirty="0">
                <a:effectLst/>
                <a:latin typeface="-apple-system"/>
              </a:rPr>
              <a:t>03603112</a:t>
            </a:r>
            <a:r>
              <a:rPr lang="en-US" dirty="0">
                <a:latin typeface="-apple-system"/>
              </a:rPr>
              <a:t>-65</a:t>
            </a:r>
            <a:r>
              <a:rPr lang="en-US" b="0" i="0" dirty="0">
                <a:effectLst/>
                <a:latin typeface="-apple-system"/>
              </a:rPr>
              <a:t> </a:t>
            </a:r>
            <a:endParaRPr lang="th-TH" b="0" i="0" dirty="0">
              <a:effectLst/>
              <a:latin typeface="-apple-system"/>
            </a:endParaRPr>
          </a:p>
          <a:p>
            <a:pPr algn="ctr"/>
            <a:r>
              <a:rPr lang="th-TH" sz="2800" b="0" i="0" dirty="0">
                <a:effectLst/>
                <a:latin typeface="-apple-system"/>
              </a:rPr>
              <a:t>อาจารย์ผู้สอน ผศ.ดร.กุลวดี สมบูรณ์วิวัฒน์</a:t>
            </a:r>
          </a:p>
          <a:p>
            <a:pPr algn="ctr"/>
            <a:r>
              <a:rPr lang="th-TH" sz="2800" dirty="0">
                <a:latin typeface="-apple-system"/>
              </a:rPr>
              <a:t>ปีการศึกษา</a:t>
            </a:r>
            <a:r>
              <a:rPr lang="en-US" sz="2800" dirty="0">
                <a:latin typeface="-apple-system"/>
              </a:rPr>
              <a:t> </a:t>
            </a:r>
            <a:r>
              <a:rPr lang="en-US" dirty="0">
                <a:latin typeface="-apple-system"/>
              </a:rPr>
              <a:t>2565</a:t>
            </a:r>
            <a:endParaRPr lang="en-US" b="0" i="0" dirty="0">
              <a:effectLst/>
              <a:latin typeface="-apple-system"/>
            </a:endParaRPr>
          </a:p>
          <a:p>
            <a:endParaRPr lang="en-TH" dirty="0"/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CED678B1-BAE2-E5D8-BAB9-D709B10F9D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80" r="14450" b="-1"/>
          <a:stretch/>
        </p:blipFill>
        <p:spPr>
          <a:xfrm>
            <a:off x="20" y="10"/>
            <a:ext cx="603803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282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706836B7-0F8E-7F79-47B2-205C71CD6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63" y="0"/>
            <a:ext cx="5003171" cy="3429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FDBE0F-6D8F-CD2B-DBA5-16D30C4177D5}"/>
              </a:ext>
            </a:extLst>
          </p:cNvPr>
          <p:cNvSpPr txBox="1"/>
          <p:nvPr/>
        </p:nvSpPr>
        <p:spPr>
          <a:xfrm>
            <a:off x="5867400" y="0"/>
            <a:ext cx="46355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Method </a:t>
            </a:r>
            <a:r>
              <a:rPr lang="en-US" sz="3200" dirty="0" err="1"/>
              <a:t>playSound</a:t>
            </a:r>
            <a:r>
              <a:rPr lang="en-US" sz="3200" dirty="0"/>
              <a:t> </a:t>
            </a:r>
            <a:r>
              <a:rPr lang="th-TH" sz="3200" dirty="0"/>
              <a:t>คือ</a:t>
            </a:r>
            <a:r>
              <a:rPr lang="en-US" sz="3200" dirty="0"/>
              <a:t>method</a:t>
            </a:r>
            <a:r>
              <a:rPr lang="th-TH" sz="3200" dirty="0"/>
              <a:t>ที่เล่นเพลง</a:t>
            </a:r>
            <a:endParaRPr lang="en-US" sz="3200" dirty="0"/>
          </a:p>
          <a:p>
            <a:endParaRPr lang="th-TH" sz="3200" dirty="0"/>
          </a:p>
          <a:p>
            <a:r>
              <a:rPr lang="en-US" sz="3200" dirty="0"/>
              <a:t>Method </a:t>
            </a:r>
            <a:r>
              <a:rPr lang="en-US" sz="3200" dirty="0" err="1"/>
              <a:t>stopSound</a:t>
            </a:r>
            <a:r>
              <a:rPr lang="en-US" sz="3200" dirty="0"/>
              <a:t> </a:t>
            </a:r>
            <a:r>
              <a:rPr lang="th-TH" sz="3200" dirty="0"/>
              <a:t>คือ</a:t>
            </a:r>
            <a:r>
              <a:rPr lang="en-US" sz="3200" dirty="0"/>
              <a:t>method</a:t>
            </a:r>
            <a:r>
              <a:rPr lang="th-TH" sz="3200" dirty="0"/>
              <a:t>ที่หยุดเพลง</a:t>
            </a:r>
            <a:endParaRPr lang="en-TH" sz="3200" dirty="0"/>
          </a:p>
          <a:p>
            <a:endParaRPr lang="en-TH" sz="3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8CA5C9-BF58-8AC9-ED8B-A89ADA05AD45}"/>
              </a:ext>
            </a:extLst>
          </p:cNvPr>
          <p:cNvSpPr txBox="1"/>
          <p:nvPr/>
        </p:nvSpPr>
        <p:spPr>
          <a:xfrm>
            <a:off x="5867400" y="2674759"/>
            <a:ext cx="613409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800" dirty="0"/>
              <a:t>Method  Mase </a:t>
            </a:r>
            <a:r>
              <a:rPr lang="th-TH" sz="2800" dirty="0"/>
              <a:t>คือ </a:t>
            </a:r>
            <a:r>
              <a:rPr lang="en-US" sz="2800" dirty="0"/>
              <a:t>method</a:t>
            </a:r>
            <a:r>
              <a:rPr lang="th-TH" sz="2800" dirty="0"/>
              <a:t>ที่ทำการเล่นเพลงโดยมี</a:t>
            </a:r>
            <a:r>
              <a:rPr lang="th-TH" sz="4000" dirty="0">
                <a:solidFill>
                  <a:srgbClr val="00B050"/>
                </a:solidFill>
              </a:rPr>
              <a:t>สิ่งที่น่าสนใจคือ</a:t>
            </a:r>
            <a:r>
              <a:rPr lang="th-TH" sz="2800" dirty="0"/>
              <a:t>เมื่อเพลงวนครบ</a:t>
            </a:r>
            <a:r>
              <a:rPr lang="en-US" sz="2800" dirty="0"/>
              <a:t>4</a:t>
            </a:r>
            <a:r>
              <a:rPr lang="th-TH" sz="2800" dirty="0"/>
              <a:t>รอบ</a:t>
            </a:r>
            <a:r>
              <a:rPr lang="en-US" sz="2800" dirty="0"/>
              <a:t>(</a:t>
            </a:r>
            <a:r>
              <a:rPr lang="th-TH" sz="2800" dirty="0"/>
              <a:t>เมื่อวนครบ</a:t>
            </a:r>
            <a:r>
              <a:rPr lang="en-US" sz="2800" dirty="0"/>
              <a:t>1</a:t>
            </a:r>
            <a:r>
              <a:rPr lang="th-TH" sz="2800" dirty="0"/>
              <a:t>รอบจะมีเวลา</a:t>
            </a:r>
            <a:r>
              <a:rPr lang="en-US" sz="2800" dirty="0"/>
              <a:t>delay</a:t>
            </a:r>
            <a:r>
              <a:rPr lang="th-TH" sz="2800" dirty="0"/>
              <a:t>เพลงได้สักพักแล้วค่อยเล่นรอบต่อไป</a:t>
            </a:r>
            <a:r>
              <a:rPr lang="en-US" sz="2800" dirty="0"/>
              <a:t>)</a:t>
            </a:r>
            <a:endParaRPr lang="th-TH" sz="2800" dirty="0"/>
          </a:p>
          <a:p>
            <a:r>
              <a:rPr lang="th-TH" sz="2800" dirty="0"/>
              <a:t>หากถ้าเราไม่ทำการปิดเพลงเมื่อเพลงวนครบ</a:t>
            </a:r>
            <a:r>
              <a:rPr lang="en-US" sz="2800" dirty="0"/>
              <a:t>4</a:t>
            </a:r>
            <a:r>
              <a:rPr lang="th-TH" sz="2800" dirty="0"/>
              <a:t>รอบแล้วรอบเพลงจะทำกา</a:t>
            </a:r>
            <a:r>
              <a:rPr lang="th-TH" sz="2800" dirty="0">
                <a:solidFill>
                  <a:schemeClr val="tx1">
                    <a:lumMod val="95000"/>
                  </a:schemeClr>
                </a:solidFill>
              </a:rPr>
              <a:t>ร</a:t>
            </a:r>
            <a:r>
              <a:rPr lang="th-TH" sz="4000" dirty="0">
                <a:solidFill>
                  <a:srgbClr val="00B050"/>
                </a:solidFill>
              </a:rPr>
              <a:t>วนซ้ำทับกันทุกๆ</a:t>
            </a:r>
            <a:r>
              <a:rPr lang="en-US" sz="4000" dirty="0">
                <a:solidFill>
                  <a:srgbClr val="00B050"/>
                </a:solidFill>
              </a:rPr>
              <a:t>7</a:t>
            </a:r>
            <a:r>
              <a:rPr lang="th-TH" sz="4000" dirty="0">
                <a:solidFill>
                  <a:srgbClr val="00B050"/>
                </a:solidFill>
              </a:rPr>
              <a:t>วินาที</a:t>
            </a:r>
            <a:r>
              <a:rPr lang="th-TH" sz="2800" dirty="0"/>
              <a:t>จนเรารำคาญ</a:t>
            </a:r>
            <a:r>
              <a:rPr lang="en-US" sz="2800" dirty="0"/>
              <a:t>(</a:t>
            </a:r>
            <a:r>
              <a:rPr lang="th-TH" sz="2800" dirty="0"/>
              <a:t>ใน</a:t>
            </a:r>
            <a:r>
              <a:rPr lang="en-US" sz="2800" dirty="0"/>
              <a:t>class </a:t>
            </a:r>
            <a:r>
              <a:rPr lang="en-US" sz="2800" dirty="0" err="1"/>
              <a:t>WindowQuestion</a:t>
            </a:r>
            <a:r>
              <a:rPr lang="en-US" sz="2800" dirty="0"/>
              <a:t> </a:t>
            </a:r>
            <a:r>
              <a:rPr lang="th-TH" sz="2800" dirty="0"/>
              <a:t>ก็ใช้หลักการนี้เหมือนกัน</a:t>
            </a:r>
            <a:r>
              <a:rPr lang="en-US" sz="2800" dirty="0"/>
              <a:t>)</a:t>
            </a:r>
            <a:endParaRPr lang="en-TH" sz="2800" dirty="0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E6C8B0CA-E38A-9ADD-A92B-77EE9AC74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4191000" cy="343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007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825A640F-CC15-B8C6-D6B3-2AB4D03C8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0897" y="34888"/>
            <a:ext cx="5431103" cy="4322977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BA3B991-7D7F-D4C5-CEAD-4551FB256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897" y="4357865"/>
            <a:ext cx="5431103" cy="25001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6C708E-D5FB-742B-E0DB-70647946F6B9}"/>
              </a:ext>
            </a:extLst>
          </p:cNvPr>
          <p:cNvSpPr txBox="1"/>
          <p:nvPr/>
        </p:nvSpPr>
        <p:spPr>
          <a:xfrm>
            <a:off x="1003300" y="2380040"/>
            <a:ext cx="52705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Method </a:t>
            </a:r>
            <a:r>
              <a:rPr lang="en-US" sz="3200" dirty="0" err="1"/>
              <a:t>displayClock</a:t>
            </a:r>
            <a:r>
              <a:rPr lang="th-TH" sz="3200" dirty="0"/>
              <a:t>คือ</a:t>
            </a:r>
            <a:r>
              <a:rPr lang="en-US" sz="3200" dirty="0"/>
              <a:t>method</a:t>
            </a:r>
            <a:r>
              <a:rPr lang="th-TH" sz="3200" dirty="0"/>
              <a:t>ที่ทำการแสดงวันและเวลาในปัจจุบัน และ เป็นตัวกำหนดเงื่อนไขในการปลุกและทำการเรียกใช้</a:t>
            </a:r>
            <a:r>
              <a:rPr lang="en-US" sz="3200" dirty="0"/>
              <a:t>method Mase</a:t>
            </a:r>
            <a:endParaRPr lang="en-TH" sz="3200" dirty="0"/>
          </a:p>
        </p:txBody>
      </p:sp>
    </p:spTree>
    <p:extLst>
      <p:ext uri="{BB962C8B-B14F-4D97-AF65-F5344CB8AC3E}">
        <p14:creationId xmlns:p14="http://schemas.microsoft.com/office/powerpoint/2010/main" val="623893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0E331EE0-55F5-CE28-D02B-A0A4A414F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296"/>
            <a:ext cx="3425825" cy="5980504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66A7A803-6337-1E38-3C71-594FC718B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2825" y="268784"/>
            <a:ext cx="4106043" cy="40483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5117BB-0D1A-7587-E08F-ECA0CA4D3445}"/>
              </a:ext>
            </a:extLst>
          </p:cNvPr>
          <p:cNvSpPr txBox="1"/>
          <p:nvPr/>
        </p:nvSpPr>
        <p:spPr>
          <a:xfrm>
            <a:off x="8280400" y="3860799"/>
            <a:ext cx="3454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/>
              <a:t>ปุ่ม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err="1">
                <a:solidFill>
                  <a:schemeClr val="tx1"/>
                </a:solidFill>
              </a:rPr>
              <a:t>btn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th-TH" sz="3200" dirty="0"/>
              <a:t>มีหน้าที่คือปิดเพลงแล้วก็สั่งให้เด้งกลับไปหน้าต่างหน้าเดิม</a:t>
            </a:r>
            <a:r>
              <a:rPr lang="en-US" sz="3200" dirty="0"/>
              <a:t>(</a:t>
            </a:r>
            <a:r>
              <a:rPr lang="en-US" sz="3200" dirty="0" err="1"/>
              <a:t>AlarmClock</a:t>
            </a:r>
            <a:r>
              <a:rPr lang="en-US" sz="3200" dirty="0"/>
              <a:t>)</a:t>
            </a:r>
            <a:endParaRPr lang="en-TH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765041-D4D4-77BE-8E8D-0398FDD9E016}"/>
              </a:ext>
            </a:extLst>
          </p:cNvPr>
          <p:cNvSpPr txBox="1"/>
          <p:nvPr/>
        </p:nvSpPr>
        <p:spPr>
          <a:xfrm>
            <a:off x="8280400" y="1261896"/>
            <a:ext cx="3124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>
                <a:solidFill>
                  <a:schemeClr val="tx1"/>
                </a:solidFill>
              </a:rPr>
              <a:t>พอเข้ามาหน้าต่างนี้เพลงก็จะเล่นทันทีและจะหยุดเล่นเมื่อเราตอบคำถามถูกแล้วกดปุ่ม</a:t>
            </a:r>
            <a:r>
              <a:rPr lang="en-US" sz="3200" dirty="0" err="1">
                <a:solidFill>
                  <a:schemeClr val="tx1"/>
                </a:solidFill>
              </a:rPr>
              <a:t>btn</a:t>
            </a:r>
            <a:endParaRPr lang="en-TH" sz="3200" dirty="0"/>
          </a:p>
        </p:txBody>
      </p:sp>
    </p:spTree>
    <p:extLst>
      <p:ext uri="{BB962C8B-B14F-4D97-AF65-F5344CB8AC3E}">
        <p14:creationId xmlns:p14="http://schemas.microsoft.com/office/powerpoint/2010/main" val="2162752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10328420-AF1A-6B2E-45AB-1733B8F57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49" y="152400"/>
            <a:ext cx="4686300" cy="3276600"/>
          </a:xfrm>
          <a:prstGeom prst="rect">
            <a:avLst/>
          </a:prstGeom>
        </p:spPr>
      </p:pic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EB6C277-4605-7EA2-D1A7-E8FFBDDF0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14" y="4762500"/>
            <a:ext cx="5670785" cy="1739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374960-ACB7-BE4D-061B-65D1C8762FC2}"/>
              </a:ext>
            </a:extLst>
          </p:cNvPr>
          <p:cNvSpPr txBox="1"/>
          <p:nvPr/>
        </p:nvSpPr>
        <p:spPr>
          <a:xfrm>
            <a:off x="6273799" y="1391791"/>
            <a:ext cx="56134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</a:t>
            </a:r>
            <a:r>
              <a:rPr lang="en-TH" sz="3200" dirty="0"/>
              <a:t>ethod random </a:t>
            </a:r>
            <a:r>
              <a:rPr lang="th-TH" sz="3200" dirty="0"/>
              <a:t>คือ </a:t>
            </a:r>
            <a:r>
              <a:rPr lang="en-US" sz="3200" dirty="0"/>
              <a:t>method</a:t>
            </a:r>
            <a:r>
              <a:rPr lang="th-TH" sz="3200" dirty="0"/>
              <a:t>ที่จะทำการสุ่มเลขและ</a:t>
            </a:r>
            <a:r>
              <a:rPr lang="en-US" sz="3200" dirty="0"/>
              <a:t>return</a:t>
            </a:r>
            <a:r>
              <a:rPr lang="th-TH" sz="3200" dirty="0"/>
              <a:t>ค่ากลับได้</a:t>
            </a:r>
            <a:endParaRPr lang="en-TH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633D26-3A43-C510-E21E-51F47D202A4D}"/>
              </a:ext>
            </a:extLst>
          </p:cNvPr>
          <p:cNvSpPr txBox="1"/>
          <p:nvPr/>
        </p:nvSpPr>
        <p:spPr>
          <a:xfrm>
            <a:off x="6451603" y="5096877"/>
            <a:ext cx="48133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Class Test </a:t>
            </a:r>
            <a:r>
              <a:rPr lang="th-TH" sz="3200" dirty="0"/>
              <a:t>คือ</a:t>
            </a:r>
            <a:r>
              <a:rPr lang="en-US" sz="3200" dirty="0"/>
              <a:t>class</a:t>
            </a:r>
            <a:r>
              <a:rPr lang="th-TH" sz="3200" dirty="0"/>
              <a:t>ที่อาไว้</a:t>
            </a:r>
            <a:r>
              <a:rPr lang="en-US" sz="3200" dirty="0"/>
              <a:t>run</a:t>
            </a:r>
            <a:r>
              <a:rPr lang="th-TH" sz="3200" dirty="0"/>
              <a:t>โปรแกรม</a:t>
            </a:r>
            <a:endParaRPr lang="en-TH" sz="3200" dirty="0"/>
          </a:p>
        </p:txBody>
      </p:sp>
    </p:spTree>
    <p:extLst>
      <p:ext uri="{BB962C8B-B14F-4D97-AF65-F5344CB8AC3E}">
        <p14:creationId xmlns:p14="http://schemas.microsoft.com/office/powerpoint/2010/main" val="3003615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B27EC-A045-305B-FDE9-AEF948FF4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3874" y="366521"/>
            <a:ext cx="3524251" cy="1195579"/>
          </a:xfrm>
        </p:spPr>
        <p:txBody>
          <a:bodyPr>
            <a:noAutofit/>
          </a:bodyPr>
          <a:lstStyle/>
          <a:p>
            <a:r>
              <a:rPr lang="th-TH" sz="5400" b="0" i="0" dirty="0">
                <a:solidFill>
                  <a:srgbClr val="FFC000"/>
                </a:solidFill>
                <a:effectLst/>
                <a:latin typeface=".ThonburiUI"/>
              </a:rPr>
              <a:t>วิธีการติดตั้ง</a:t>
            </a:r>
            <a:r>
              <a:rPr lang="th-TH" sz="5400" dirty="0">
                <a:solidFill>
                  <a:srgbClr val="FFC000"/>
                </a:solidFill>
                <a:effectLst/>
                <a:latin typeface="Helvetica Neue" panose="02000503000000020004" pitchFamily="2" charset="0"/>
              </a:rPr>
              <a:t> </a:t>
            </a:r>
            <a:endParaRPr lang="en-TH" sz="5400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493FCA-32FE-5C22-1E7E-EB98B383C84C}"/>
              </a:ext>
            </a:extLst>
          </p:cNvPr>
          <p:cNvSpPr txBox="1"/>
          <p:nvPr/>
        </p:nvSpPr>
        <p:spPr>
          <a:xfrm>
            <a:off x="892174" y="2506013"/>
            <a:ext cx="4203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</a:t>
            </a:r>
            <a:r>
              <a:rPr lang="th-TH" sz="2400" dirty="0"/>
              <a:t>เข้าไปใน</a:t>
            </a:r>
            <a:r>
              <a:rPr lang="en-US" sz="2400" dirty="0"/>
              <a:t>git hub </a:t>
            </a:r>
            <a:r>
              <a:rPr lang="th-TH" sz="2400" dirty="0"/>
              <a:t>ตามล</a:t>
            </a:r>
            <a:r>
              <a:rPr lang="th-TH" sz="2400" dirty="0" err="1"/>
              <a:t>ิ้งค์</a:t>
            </a:r>
            <a:r>
              <a:rPr lang="th-TH" sz="2400" dirty="0"/>
              <a:t>นี้</a:t>
            </a:r>
          </a:p>
          <a:p>
            <a:r>
              <a:rPr lang="en-US" sz="2400" dirty="0"/>
              <a:t> https://</a:t>
            </a:r>
            <a:r>
              <a:rPr lang="en-US" sz="2400" dirty="0" err="1"/>
              <a:t>github.com</a:t>
            </a:r>
            <a:r>
              <a:rPr lang="en-US" sz="2400" dirty="0"/>
              <a:t>/6530300431ratchata/Project</a:t>
            </a:r>
            <a:endParaRPr lang="en-TH" sz="2400" dirty="0"/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7EC770A-0314-28BD-2B01-F705677ED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1991846"/>
            <a:ext cx="4735257" cy="322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139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5D8E9DD-D8D4-0646-8F5C-F915A4E1B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7796" y="911556"/>
            <a:ext cx="2401114" cy="925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7687E3-CBDC-D578-FBFB-1693E3058BBA}"/>
              </a:ext>
            </a:extLst>
          </p:cNvPr>
          <p:cNvSpPr txBox="1"/>
          <p:nvPr/>
        </p:nvSpPr>
        <p:spPr>
          <a:xfrm>
            <a:off x="431800" y="1067315"/>
            <a:ext cx="4419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2.</a:t>
            </a:r>
            <a:r>
              <a:rPr lang="th-TH" sz="4400" dirty="0"/>
              <a:t>กดปุ่ม</a:t>
            </a:r>
            <a:r>
              <a:rPr lang="en-US" sz="4400" dirty="0"/>
              <a:t>Code</a:t>
            </a:r>
            <a:endParaRPr lang="en-TH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02731F-D35B-71F4-8431-2009EEE848DD}"/>
              </a:ext>
            </a:extLst>
          </p:cNvPr>
          <p:cNvSpPr txBox="1"/>
          <p:nvPr/>
        </p:nvSpPr>
        <p:spPr>
          <a:xfrm>
            <a:off x="431800" y="3088035"/>
            <a:ext cx="441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3600" dirty="0"/>
              <a:t>3.</a:t>
            </a:r>
            <a:r>
              <a:rPr lang="th-TH" sz="3600" dirty="0"/>
              <a:t>จะเห็นหน้าต่างดังรูปจากนั้นให้กด </a:t>
            </a:r>
            <a:r>
              <a:rPr lang="en-US" sz="3600" dirty="0"/>
              <a:t>Download ZIP</a:t>
            </a:r>
            <a:endParaRPr lang="en-TH" sz="3600" dirty="0"/>
          </a:p>
        </p:txBody>
      </p:sp>
      <p:pic>
        <p:nvPicPr>
          <p:cNvPr id="10" name="Picture 9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A6211439-DC1F-3499-74BC-9E5132609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7796" y="2746415"/>
            <a:ext cx="2778326" cy="21960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07EA923-B1CE-D9D6-07EE-43E91388D9E2}"/>
              </a:ext>
            </a:extLst>
          </p:cNvPr>
          <p:cNvCxnSpPr/>
          <p:nvPr/>
        </p:nvCxnSpPr>
        <p:spPr>
          <a:xfrm>
            <a:off x="8226122" y="3693398"/>
            <a:ext cx="609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0EB61A02-514D-CE14-F020-80B83DDAB8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810" r="62790"/>
          <a:stretch/>
        </p:blipFill>
        <p:spPr>
          <a:xfrm>
            <a:off x="8822518" y="3385517"/>
            <a:ext cx="1676400" cy="60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0718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3" descr="ชนิดต่างๆของนาฬิกา">
            <a:extLst>
              <a:ext uri="{FF2B5EF4-FFF2-40B4-BE49-F238E27FC236}">
                <a16:creationId xmlns:a16="http://schemas.microsoft.com/office/drawing/2014/main" id="{9DD0F3A5-6776-5ED3-1423-4B2053AFE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" y="0"/>
            <a:ext cx="12191998" cy="6858000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DE758D2-6A36-8AF4-A232-DA364F1F6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7637" y="319080"/>
            <a:ext cx="807525" cy="116204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AB00C6-F3E7-DE09-F160-5727B01B00EB}"/>
              </a:ext>
            </a:extLst>
          </p:cNvPr>
          <p:cNvCxnSpPr>
            <a:cxnSpLocks/>
          </p:cNvCxnSpPr>
          <p:nvPr/>
        </p:nvCxnSpPr>
        <p:spPr>
          <a:xfrm>
            <a:off x="7391400" y="1541199"/>
            <a:ext cx="0" cy="4019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13" name="Picture 1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C64DFB35-9A5A-F9AC-FAA3-55084A0A71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484" y="1979420"/>
            <a:ext cx="2362154" cy="1340566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67504C0-25EE-29CA-AE0C-7D0C53F3A7A2}"/>
              </a:ext>
            </a:extLst>
          </p:cNvPr>
          <p:cNvCxnSpPr>
            <a:cxnSpLocks/>
          </p:cNvCxnSpPr>
          <p:nvPr/>
        </p:nvCxnSpPr>
        <p:spPr>
          <a:xfrm>
            <a:off x="7391399" y="3319986"/>
            <a:ext cx="0" cy="4019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30" name="Picture 29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DA887B2-AF8D-2F8B-4023-F98B80E7A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7637" y="3732303"/>
            <a:ext cx="965200" cy="876300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CEB0554-0E5B-9C11-A212-1D24CCC890FD}"/>
              </a:ext>
            </a:extLst>
          </p:cNvPr>
          <p:cNvCxnSpPr>
            <a:cxnSpLocks/>
          </p:cNvCxnSpPr>
          <p:nvPr/>
        </p:nvCxnSpPr>
        <p:spPr>
          <a:xfrm>
            <a:off x="7391399" y="4608603"/>
            <a:ext cx="0" cy="4019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33" name="Picture 32" descr="A picture containing text&#10;&#10;Description automatically generated">
            <a:extLst>
              <a:ext uri="{FF2B5EF4-FFF2-40B4-BE49-F238E27FC236}">
                <a16:creationId xmlns:a16="http://schemas.microsoft.com/office/drawing/2014/main" id="{D5110A98-77E7-B7EC-BA12-4235CBF17F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3529" y="5041958"/>
            <a:ext cx="2153415" cy="143854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4BCCEA5A-F26F-B7D9-4A15-0360718D8443}"/>
              </a:ext>
            </a:extLst>
          </p:cNvPr>
          <p:cNvSpPr/>
          <p:nvPr/>
        </p:nvSpPr>
        <p:spPr>
          <a:xfrm>
            <a:off x="717295" y="3319986"/>
            <a:ext cx="4836852" cy="23883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โดยเมื่อกดปุ่มStopก็จะไปเปิดหน้าQuestion1แล้วพอตอบคำถามถูกแล้วกดSendก็จะเด้งกลับมาหน้านาฬิกาปลุกเหมือนเดิม</a:t>
            </a:r>
            <a:endParaRPr lang="en-TH" sz="3200" dirty="0">
              <a:solidFill>
                <a:schemeClr val="tx1"/>
              </a:solidFill>
            </a:endParaRPr>
          </a:p>
        </p:txBody>
      </p:sp>
      <p:sp>
        <p:nvSpPr>
          <p:cNvPr id="37" name="Round Diagonal Corner Rectangle 36">
            <a:extLst>
              <a:ext uri="{FF2B5EF4-FFF2-40B4-BE49-F238E27FC236}">
                <a16:creationId xmlns:a16="http://schemas.microsoft.com/office/drawing/2014/main" id="{678D6DA1-7F3D-0929-8394-388BB1067217}"/>
              </a:ext>
            </a:extLst>
          </p:cNvPr>
          <p:cNvSpPr/>
          <p:nvPr/>
        </p:nvSpPr>
        <p:spPr>
          <a:xfrm>
            <a:off x="777747" y="1149662"/>
            <a:ext cx="4715947" cy="14097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th-TH" sz="4400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วิธีการ</a:t>
            </a:r>
            <a:r>
              <a:rPr lang="th-TH" sz="4400" b="0" i="0" dirty="0">
                <a:solidFill>
                  <a:srgbClr val="7030A0"/>
                </a:solidFill>
                <a:effectLst/>
                <a:latin typeface=".ThonburiUI"/>
              </a:rPr>
              <a:t>ใช้งานโปรแกรม</a:t>
            </a:r>
            <a:endParaRPr lang="en-TH" sz="44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633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CED67-9CEA-3BB0-BE31-C0FCCF9DE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4400" dirty="0" err="1"/>
              <a:t>ลิ้งค์</a:t>
            </a:r>
            <a:r>
              <a:rPr lang="en-US" dirty="0"/>
              <a:t>video</a:t>
            </a:r>
            <a:r>
              <a:rPr lang="th-TH" sz="4400" dirty="0"/>
              <a:t>การนำเสนอใน</a:t>
            </a:r>
            <a:r>
              <a:rPr lang="en-US" dirty="0" err="1"/>
              <a:t>youtube</a:t>
            </a:r>
            <a:endParaRPr lang="en-T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2BF7CF-A708-891A-C212-D34D4C973F89}"/>
              </a:ext>
            </a:extLst>
          </p:cNvPr>
          <p:cNvSpPr txBox="1"/>
          <p:nvPr/>
        </p:nvSpPr>
        <p:spPr>
          <a:xfrm>
            <a:off x="3313265" y="2917025"/>
            <a:ext cx="6364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effectLst/>
                <a:latin typeface="gg sans"/>
                <a:hlinkClick r:id="rId2" tooltip="https://youtu.be/iR4ktEZce78"/>
              </a:rPr>
              <a:t>https://youtu.be/iR4ktEZce78</a:t>
            </a:r>
            <a:endParaRPr lang="en-TH" sz="3200" dirty="0"/>
          </a:p>
        </p:txBody>
      </p:sp>
    </p:spTree>
    <p:extLst>
      <p:ext uri="{BB962C8B-B14F-4D97-AF65-F5344CB8AC3E}">
        <p14:creationId xmlns:p14="http://schemas.microsoft.com/office/powerpoint/2010/main" val="28763319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458DB-8324-4B86-220D-7CC41BADA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git hub</a:t>
            </a:r>
            <a:endParaRPr lang="en-T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E9F71D-17F9-80A8-553D-0EEAB9E22EA6}"/>
              </a:ext>
            </a:extLst>
          </p:cNvPr>
          <p:cNvSpPr txBox="1"/>
          <p:nvPr/>
        </p:nvSpPr>
        <p:spPr>
          <a:xfrm>
            <a:off x="3634164" y="2702181"/>
            <a:ext cx="54742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effectLst/>
                <a:latin typeface="gg sans"/>
                <a:hlinkClick r:id="rId2" tooltip="https://github.com/6530300431ratchata/Project"/>
              </a:rPr>
              <a:t>https://github.com/6530300431ratchata/Project</a:t>
            </a:r>
            <a:endParaRPr lang="en-TH" sz="3200" dirty="0"/>
          </a:p>
        </p:txBody>
      </p:sp>
    </p:spTree>
    <p:extLst>
      <p:ext uri="{BB962C8B-B14F-4D97-AF65-F5344CB8AC3E}">
        <p14:creationId xmlns:p14="http://schemas.microsoft.com/office/powerpoint/2010/main" val="3937006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4" descr="นาฬิกาแอนะล็อกติดผนัง">
            <a:extLst>
              <a:ext uri="{FF2B5EF4-FFF2-40B4-BE49-F238E27FC236}">
                <a16:creationId xmlns:a16="http://schemas.microsoft.com/office/drawing/2014/main" id="{047BA497-4D92-C79F-CBDD-E84C0BEF74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6513" r="-1" b="889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623CB0-481E-2CF0-7EEF-1BD120056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>
                <a:solidFill>
                  <a:srgbClr val="FFC000"/>
                </a:solidFill>
              </a:rPr>
              <a:t>เหตุผลใน</a:t>
            </a:r>
            <a:r>
              <a:rPr lang="th-TH" sz="5400" dirty="0" err="1">
                <a:solidFill>
                  <a:srgbClr val="FFC000"/>
                </a:solidFill>
              </a:rPr>
              <a:t>การทำ</a:t>
            </a:r>
            <a:r>
              <a:rPr lang="th-TH" sz="5400" dirty="0">
                <a:solidFill>
                  <a:schemeClr val="tx1">
                    <a:lumMod val="95000"/>
                  </a:schemeClr>
                </a:solidFill>
              </a:rPr>
              <a:t>โปรเจคน</a:t>
            </a:r>
            <a:r>
              <a:rPr lang="th-TH" sz="5400" dirty="0" err="1">
                <a:solidFill>
                  <a:schemeClr val="tx1">
                    <a:lumMod val="95000"/>
                  </a:schemeClr>
                </a:solidFill>
              </a:rPr>
              <a:t>ี้</a:t>
            </a:r>
            <a:endParaRPr lang="en-TH" sz="54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F097C-2666-F356-482D-457E06538E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/>
              <a:t>โปรเจคน</a:t>
            </a:r>
            <a:r>
              <a:rPr lang="th-TH" sz="3200" dirty="0" err="1"/>
              <a:t>ี้</a:t>
            </a:r>
            <a:r>
              <a:rPr lang="th-TH" sz="3200" dirty="0"/>
              <a:t>เกิดจากตอนคิดโปรเจ</a:t>
            </a:r>
            <a:r>
              <a:rPr lang="th-TH" sz="3200" dirty="0" err="1"/>
              <a:t>ค</a:t>
            </a:r>
            <a:r>
              <a:rPr lang="th-TH" sz="3200" dirty="0"/>
              <a:t>ผมได้มีไอเดียที่อยากจะทำสิ่งที่สามารถใช้ได้จริงและมีประโยชน์จึงได้ผุดไอเดียเป็นโปรเจ</a:t>
            </a:r>
            <a:r>
              <a:rPr lang="th-TH" sz="3200" dirty="0" err="1"/>
              <a:t>ค</a:t>
            </a:r>
            <a:r>
              <a:rPr lang="th-TH" sz="3200" dirty="0"/>
              <a:t>เกี่ยวกับนาฬิกาปลุก</a:t>
            </a:r>
          </a:p>
          <a:p>
            <a:r>
              <a:rPr lang="th-TH" sz="3200" dirty="0"/>
              <a:t>นาฬิกาปลุกของผมเป็นนาฬิกาปลุกที่ต้องทำให้ตื่นมาแล้วได้มีกริยาตอบสนองต่อนาฬิกาปลุกจนทำให้สามารถลุกขึ้นมาปิดอย่างมีสติแล้วต้องใช้สมองซึ่งได้ตอบโจทย์ตามสิ่งที่ตั้งไว้อย่างยิ่ง</a:t>
            </a:r>
          </a:p>
        </p:txBody>
      </p:sp>
    </p:spTree>
    <p:extLst>
      <p:ext uri="{BB962C8B-B14F-4D97-AF65-F5344CB8AC3E}">
        <p14:creationId xmlns:p14="http://schemas.microsoft.com/office/powerpoint/2010/main" val="2051987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52FDF-C3E5-C3EA-DC43-76897ECC1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6553" y="413264"/>
            <a:ext cx="5298894" cy="91698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6100" kern="1200" spc="-150" dirty="0" err="1">
                <a:solidFill>
                  <a:srgbClr val="FFC000"/>
                </a:solidFill>
                <a:latin typeface="+mj-lt"/>
                <a:ea typeface="+mj-ea"/>
                <a:cs typeface="+mj-cs"/>
              </a:rPr>
              <a:t>หลักการในการใช้งาน</a:t>
            </a:r>
            <a:endParaRPr lang="en-US" sz="6100" kern="1200" spc="-150" dirty="0">
              <a:solidFill>
                <a:srgbClr val="FFC0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7F778A-4509-692D-1A49-81C13EB5F0B3}"/>
              </a:ext>
            </a:extLst>
          </p:cNvPr>
          <p:cNvSpPr txBox="1"/>
          <p:nvPr/>
        </p:nvSpPr>
        <p:spPr>
          <a:xfrm>
            <a:off x="464577" y="1815355"/>
            <a:ext cx="650318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-</a:t>
            </a:r>
            <a:r>
              <a:rPr lang="th-TH" sz="3200" dirty="0"/>
              <a:t>หลักการใช้งานเลยคือขั้นแรกตั้งปลุกปกติพอถึงเวลาปลุก</a:t>
            </a:r>
            <a:r>
              <a:rPr lang="en-US" sz="3200" dirty="0"/>
              <a:t>  </a:t>
            </a:r>
            <a:r>
              <a:rPr lang="th-TH" sz="3200" dirty="0"/>
              <a:t>นาฬิกาก็จะปลุกแล้วพอเรากดหยุดเราต้องตอบคำถาม</a:t>
            </a:r>
            <a:endParaRPr lang="en-US" sz="3200" dirty="0"/>
          </a:p>
          <a:p>
            <a:r>
              <a:rPr lang="th-TH" sz="3200" dirty="0"/>
              <a:t>  </a:t>
            </a:r>
            <a:r>
              <a:rPr lang="en-US" sz="3200" dirty="0"/>
              <a:t> </a:t>
            </a:r>
            <a:r>
              <a:rPr lang="th-TH" sz="3200" dirty="0"/>
              <a:t>ให้ถูกต้องก่อนนาฬิกาถึงจะหยุดปลุก</a:t>
            </a:r>
            <a:endParaRPr lang="en-US" sz="3200" dirty="0"/>
          </a:p>
          <a:p>
            <a:endParaRPr lang="th-TH" sz="3200" dirty="0"/>
          </a:p>
          <a:p>
            <a:r>
              <a:rPr lang="en-US" sz="3200" dirty="0"/>
              <a:t>-</a:t>
            </a:r>
            <a:r>
              <a:rPr lang="th-TH" sz="3200" dirty="0"/>
              <a:t>โดยถ้าไม่ปิดนาฬิกาปลุกเมื่อเวลาผ่านไปซักครู่ก็จะมี</a:t>
            </a:r>
            <a:r>
              <a:rPr lang="en-US" sz="3200" dirty="0"/>
              <a:t>    </a:t>
            </a:r>
            <a:r>
              <a:rPr lang="th-TH" sz="3200" dirty="0"/>
              <a:t>ออปชั่นพิเศษที่จะทำให้ต้องลุกขึ้นมาปิด</a:t>
            </a:r>
          </a:p>
          <a:p>
            <a:r>
              <a:rPr lang="en-TH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9AAF43-557E-C7E6-2403-F874AC2517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89"/>
          <a:stretch/>
        </p:blipFill>
        <p:spPr>
          <a:xfrm>
            <a:off x="7905986" y="3635834"/>
            <a:ext cx="2883208" cy="1802005"/>
          </a:xfrm>
          <a:prstGeom prst="rect">
            <a:avLst/>
          </a:prstGeom>
        </p:spPr>
      </p:pic>
      <p:pic>
        <p:nvPicPr>
          <p:cNvPr id="10" name="Picture 9" descr="A picture containing bed, indoor, white, person&#10;&#10;Description automatically generated">
            <a:extLst>
              <a:ext uri="{FF2B5EF4-FFF2-40B4-BE49-F238E27FC236}">
                <a16:creationId xmlns:a16="http://schemas.microsoft.com/office/drawing/2014/main" id="{485F0147-FB00-EFA1-A5A0-A8FD659D9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5986" y="1713687"/>
            <a:ext cx="2883208" cy="180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6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92C8-8C15-DA15-C2D6-63A4E89E4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97" y="1478697"/>
            <a:ext cx="8267296" cy="5078750"/>
          </a:xfrm>
        </p:spPr>
        <p:txBody>
          <a:bodyPr>
            <a:normAutofit/>
          </a:bodyPr>
          <a:lstStyle/>
          <a:p>
            <a:pPr algn="l"/>
            <a:r>
              <a:rPr lang="th-TH" sz="3200" dirty="0">
                <a:solidFill>
                  <a:schemeClr val="tx1">
                    <a:lumMod val="95000"/>
                  </a:schemeClr>
                </a:solidFill>
              </a:rPr>
              <a:t>หลักแนวคิดคือเรียบง่ายแต่ต้องตอบโจทย์และสะดวกในการใช้งาน</a:t>
            </a:r>
            <a:br>
              <a:rPr lang="th-TH" sz="3200" dirty="0">
                <a:solidFill>
                  <a:schemeClr val="tx1">
                    <a:lumMod val="95000"/>
                  </a:schemeClr>
                </a:solidFill>
              </a:rPr>
            </a:br>
            <a:r>
              <a:rPr lang="th-TH" sz="3200" dirty="0">
                <a:solidFill>
                  <a:schemeClr val="tx1">
                    <a:lumMod val="95000"/>
                  </a:schemeClr>
                </a:solidFill>
              </a:rPr>
              <a:t>โดยผมได้แบ่งออกไว้ </a:t>
            </a:r>
            <a:r>
              <a:rPr lang="en-US" sz="2800" dirty="0">
                <a:solidFill>
                  <a:schemeClr val="tx1">
                    <a:lumMod val="95000"/>
                  </a:schemeClr>
                </a:solidFill>
              </a:rPr>
              <a:t>3</a:t>
            </a:r>
            <a:r>
              <a:rPr lang="th-TH" sz="3200" dirty="0">
                <a:solidFill>
                  <a:schemeClr val="tx1">
                    <a:lumMod val="95000"/>
                  </a:schemeClr>
                </a:solidFill>
              </a:rPr>
              <a:t> ส่วนหลักๆคือ </a:t>
            </a:r>
            <a:br>
              <a:rPr lang="th-TH" sz="3200" dirty="0">
                <a:solidFill>
                  <a:schemeClr val="tx1">
                    <a:lumMod val="95000"/>
                  </a:schemeClr>
                </a:solidFill>
              </a:rPr>
            </a:br>
            <a:r>
              <a:rPr lang="th-TH" sz="3200" dirty="0">
                <a:solidFill>
                  <a:schemeClr val="tx1">
                    <a:lumMod val="95000"/>
                  </a:schemeClr>
                </a:solidFill>
              </a:rPr>
              <a:t>            </a:t>
            </a:r>
            <a:r>
              <a:rPr lang="en-US" sz="3200" dirty="0">
                <a:solidFill>
                  <a:schemeClr val="tx1">
                    <a:lumMod val="95000"/>
                  </a:schemeClr>
                </a:solidFill>
              </a:rPr>
              <a:t>1.</a:t>
            </a:r>
            <a:r>
              <a:rPr lang="th-TH" sz="3200" dirty="0">
                <a:solidFill>
                  <a:schemeClr val="tx1">
                    <a:lumMod val="95000"/>
                  </a:schemeClr>
                </a:solidFill>
              </a:rPr>
              <a:t>ปุ่มเป็นระเบียบและสะดวก  </a:t>
            </a:r>
            <a:br>
              <a:rPr lang="th-TH" sz="3200" dirty="0"/>
            </a:br>
            <a:br>
              <a:rPr lang="th-TH" sz="3200" dirty="0"/>
            </a:br>
            <a:br>
              <a:rPr lang="th-TH" sz="3200" dirty="0"/>
            </a:br>
            <a:r>
              <a:rPr lang="th-TH" sz="3200" dirty="0"/>
              <a:t>            </a:t>
            </a:r>
            <a:r>
              <a:rPr lang="en-US" sz="3200" dirty="0">
                <a:solidFill>
                  <a:schemeClr val="tx1">
                    <a:lumMod val="95000"/>
                  </a:schemeClr>
                </a:solidFill>
              </a:rPr>
              <a:t>2.</a:t>
            </a:r>
            <a:r>
              <a:rPr lang="th-TH" sz="3200" dirty="0">
                <a:solidFill>
                  <a:schemeClr val="tx1">
                    <a:lumMod val="95000"/>
                  </a:schemeClr>
                </a:solidFill>
              </a:rPr>
              <a:t>ข้อความที่มองง่ายและเห็นได้ชัดเจน </a:t>
            </a:r>
            <a:br>
              <a:rPr lang="th-TH" sz="3200" dirty="0"/>
            </a:br>
            <a:br>
              <a:rPr lang="th-TH" sz="3200" dirty="0"/>
            </a:br>
            <a:br>
              <a:rPr lang="th-TH" sz="3200" dirty="0"/>
            </a:br>
            <a:r>
              <a:rPr lang="th-TH" sz="3200" dirty="0"/>
              <a:t>            </a:t>
            </a:r>
            <a:r>
              <a:rPr lang="en-US" sz="3200" dirty="0">
                <a:solidFill>
                  <a:schemeClr val="tx1">
                    <a:lumMod val="95000"/>
                  </a:schemeClr>
                </a:solidFill>
              </a:rPr>
              <a:t>3.</a:t>
            </a:r>
            <a:r>
              <a:rPr lang="th-TH" sz="3200" dirty="0">
                <a:solidFill>
                  <a:schemeClr val="tx1">
                    <a:lumMod val="95000"/>
                  </a:schemeClr>
                </a:solidFill>
              </a:rPr>
              <a:t>หน้าต่างตอบคำถามต้องมีคำถามอยู่ตรงกลาง</a:t>
            </a:r>
            <a:endParaRPr lang="en-TH" sz="32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036CAB-1D04-2D87-2306-C332403F12E5}"/>
              </a:ext>
            </a:extLst>
          </p:cNvPr>
          <p:cNvSpPr txBox="1"/>
          <p:nvPr/>
        </p:nvSpPr>
        <p:spPr>
          <a:xfrm>
            <a:off x="1676094" y="555367"/>
            <a:ext cx="8039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5400" b="0" i="0" dirty="0">
                <a:solidFill>
                  <a:srgbClr val="FFC000"/>
                </a:solidFill>
                <a:effectLst/>
                <a:latin typeface=".ThonburiUI"/>
              </a:rPr>
              <a:t>แนวคิดการออกแบบ</a:t>
            </a:r>
            <a:r>
              <a:rPr lang="en-US" sz="4000" dirty="0" err="1">
                <a:solidFill>
                  <a:schemeClr val="tx1">
                    <a:lumMod val="95000"/>
                  </a:schemeClr>
                </a:solidFill>
                <a:latin typeface=".ThonburiUI"/>
              </a:rPr>
              <a:t>ui</a:t>
            </a:r>
            <a:endParaRPr lang="en-TH" sz="4000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10" name="Picture 9" descr="A picture containing icon&#10;&#10;Description automatically generated">
            <a:extLst>
              <a:ext uri="{FF2B5EF4-FFF2-40B4-BE49-F238E27FC236}">
                <a16:creationId xmlns:a16="http://schemas.microsoft.com/office/drawing/2014/main" id="{1CEEB426-D930-A477-3FDB-8054F3801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7591" y="2812682"/>
            <a:ext cx="3276803" cy="927099"/>
          </a:xfrm>
          <a:prstGeom prst="rect">
            <a:avLst/>
          </a:prstGeom>
        </p:spPr>
      </p:pic>
      <p:pic>
        <p:nvPicPr>
          <p:cNvPr id="12" name="Picture 11" descr="A picture containing icon&#10;&#10;Description automatically generated">
            <a:extLst>
              <a:ext uri="{FF2B5EF4-FFF2-40B4-BE49-F238E27FC236}">
                <a16:creationId xmlns:a16="http://schemas.microsoft.com/office/drawing/2014/main" id="{03D1466C-D263-1574-0DE6-AB3D11BE1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990" y="4018072"/>
            <a:ext cx="2540000" cy="927100"/>
          </a:xfrm>
          <a:prstGeom prst="rect">
            <a:avLst/>
          </a:prstGeom>
        </p:spPr>
      </p:pic>
      <p:pic>
        <p:nvPicPr>
          <p:cNvPr id="16" name="Picture 15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CBA070D8-CC42-8DC5-5C26-D13E5D360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6990" y="5223463"/>
            <a:ext cx="2648407" cy="150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90044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D771F-1775-D822-3E0B-142BE6DA0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7475" y="415607"/>
            <a:ext cx="6213475" cy="762000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tx1">
                    <a:lumMod val="95000"/>
                  </a:schemeClr>
                </a:solidFill>
              </a:rPr>
              <a:t>1</a:t>
            </a:r>
            <a:r>
              <a:rPr lang="en-US" sz="4800" dirty="0">
                <a:solidFill>
                  <a:schemeClr val="tx1">
                    <a:lumMod val="95000"/>
                  </a:schemeClr>
                </a:solidFill>
              </a:rPr>
              <a:t>.</a:t>
            </a:r>
            <a:r>
              <a:rPr lang="th-TH" sz="4800" dirty="0">
                <a:solidFill>
                  <a:schemeClr val="tx1">
                    <a:lumMod val="95000"/>
                  </a:schemeClr>
                </a:solidFill>
              </a:rPr>
              <a:t>ปุ่มเป็นระเบียบและสะดวก</a:t>
            </a:r>
            <a:endParaRPr lang="en-TH" sz="48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4CE2F2-7C39-14FA-8AC6-88AEBF474D82}"/>
              </a:ext>
            </a:extLst>
          </p:cNvPr>
          <p:cNvSpPr txBox="1"/>
          <p:nvPr/>
        </p:nvSpPr>
        <p:spPr>
          <a:xfrm>
            <a:off x="849312" y="1517123"/>
            <a:ext cx="71786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/>
              <a:t>สาเหตุที่ปุ่มต้องเป็นระเบียบและสะดวก</a:t>
            </a:r>
          </a:p>
          <a:p>
            <a:r>
              <a:rPr lang="en-US" sz="3200" dirty="0"/>
              <a:t>1.</a:t>
            </a:r>
            <a:r>
              <a:rPr lang="th-TH" sz="3200" dirty="0"/>
              <a:t>เพิ่มความน่าใช้ ให้ความรู้สึกสบายตา</a:t>
            </a:r>
          </a:p>
          <a:p>
            <a:r>
              <a:rPr lang="en-US" sz="3200" dirty="0"/>
              <a:t>2.</a:t>
            </a:r>
            <a:r>
              <a:rPr lang="th-TH" sz="3200" dirty="0"/>
              <a:t>หาปุ่มได้ง่ายและสะดวกต่อการมองและการพิมพ์เวลาตั้งค่า</a:t>
            </a:r>
            <a:endParaRPr lang="en-TH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77E985-D1E1-D150-8560-34084413F377}"/>
              </a:ext>
            </a:extLst>
          </p:cNvPr>
          <p:cNvSpPr txBox="1"/>
          <p:nvPr/>
        </p:nvSpPr>
        <p:spPr>
          <a:xfrm>
            <a:off x="398462" y="3428999"/>
            <a:ext cx="739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2</a:t>
            </a:r>
            <a:r>
              <a:rPr lang="en-US" sz="4400" dirty="0"/>
              <a:t>.</a:t>
            </a:r>
            <a:r>
              <a:rPr lang="th-TH" sz="4800" dirty="0"/>
              <a:t>ข้อความที่มองง่ายและเห็นได้ชัดเจน</a:t>
            </a:r>
            <a:endParaRPr lang="en-TH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0A62E8-8B43-A2E3-527D-5E56D88472E3}"/>
              </a:ext>
            </a:extLst>
          </p:cNvPr>
          <p:cNvSpPr txBox="1"/>
          <p:nvPr/>
        </p:nvSpPr>
        <p:spPr>
          <a:xfrm>
            <a:off x="849312" y="4417545"/>
            <a:ext cx="64897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/>
              <a:t>สาเหตุที่ข้อความต้องมองง่ายและเห็นได้ชัดเจนเพราะจะสะดวกต่อการมองโดยเฉพาะเวลาตื่นขึ้นมาสามารถดูวันเวลาได้อย่างชัดเจน</a:t>
            </a:r>
          </a:p>
          <a:p>
            <a:endParaRPr lang="en-TH" dirty="0"/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428F1F63-2EC9-8D07-8409-DCACA9FC0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5034" y="1857453"/>
            <a:ext cx="3428504" cy="268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69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B0D3C-CD78-DF20-DDF1-CC595DD83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249" y="480821"/>
            <a:ext cx="8267296" cy="144655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>
                    <a:lumMod val="95000"/>
                  </a:schemeClr>
                </a:solidFill>
              </a:rPr>
              <a:t>3.</a:t>
            </a:r>
            <a:r>
              <a:rPr lang="th-TH" sz="5400" dirty="0">
                <a:solidFill>
                  <a:schemeClr val="tx1">
                    <a:lumMod val="95000"/>
                  </a:schemeClr>
                </a:solidFill>
              </a:rPr>
              <a:t>หน้าต่างตอบคำถามต้องมีคำถามอยู่ตรงกลาง</a:t>
            </a:r>
            <a:endParaRPr lang="en-TH" sz="54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588CF4-9434-EA99-3A6D-52AEF062B0CE}"/>
              </a:ext>
            </a:extLst>
          </p:cNvPr>
          <p:cNvSpPr txBox="1"/>
          <p:nvPr/>
        </p:nvSpPr>
        <p:spPr>
          <a:xfrm>
            <a:off x="1517650" y="1587500"/>
            <a:ext cx="9156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>
                <a:solidFill>
                  <a:schemeClr val="tx1">
                    <a:lumMod val="95000"/>
                  </a:schemeClr>
                </a:solidFill>
              </a:rPr>
              <a:t>สาเหตุที่หน้าต่างตอบคำถามต้องมีคำถามอยู่ตรงกลางเพราะ ผมต้องการให้ผู้ใช้ได้จดจ่อกับรายละเอียดยู่แค่จุดนึงโดยการใช้สีเขียวซึ่ง</a:t>
            </a:r>
            <a:r>
              <a:rPr lang="th-TH" sz="32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Google Sans"/>
              </a:rPr>
              <a:t>สีเขียว</a:t>
            </a:r>
            <a:r>
              <a:rPr lang="th-TH" sz="3200" dirty="0">
                <a:solidFill>
                  <a:schemeClr val="tx1">
                    <a:lumMod val="95000"/>
                  </a:schemeClr>
                </a:solidFill>
                <a:latin typeface="Google Sans"/>
              </a:rPr>
              <a:t>ฉูด</a:t>
            </a:r>
            <a:r>
              <a:rPr lang="th-TH" sz="32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Google Sans"/>
              </a:rPr>
              <a:t>ฉาดโดดจากหน้าแรกและตัวหนังสือสีดำปกติ</a:t>
            </a:r>
            <a:r>
              <a:rPr lang="th-TH" sz="3200" dirty="0">
                <a:solidFill>
                  <a:schemeClr val="tx1">
                    <a:lumMod val="95000"/>
                  </a:schemeClr>
                </a:solidFill>
              </a:rPr>
              <a:t>เพื่อเพิ่มสมาธิในการตอบและได้มีเพลงเพื่อแก้ง่วง</a:t>
            </a:r>
            <a:endParaRPr lang="en-TH" sz="3200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8" name="Picture 7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569EEDD2-3AA6-CBB3-0C90-8FEFD94DB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279" y="3429000"/>
            <a:ext cx="5474242" cy="310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165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10699AA-A20A-9275-7B7F-274F6009B8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8" r="3" b="2948"/>
          <a:stretch/>
        </p:blipFill>
        <p:spPr>
          <a:xfrm>
            <a:off x="5224242" y="10"/>
            <a:ext cx="6967758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CBB72C-8684-3F9B-427E-988144A1E4F4}"/>
              </a:ext>
            </a:extLst>
          </p:cNvPr>
          <p:cNvSpPr txBox="1"/>
          <p:nvPr/>
        </p:nvSpPr>
        <p:spPr>
          <a:xfrm>
            <a:off x="973667" y="542801"/>
            <a:ext cx="366529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0" i="0" kern="1200" spc="-150" dirty="0" err="1">
                <a:solidFill>
                  <a:srgbClr val="FFC000"/>
                </a:solidFill>
                <a:effectLst/>
                <a:latin typeface="+mj-lt"/>
                <a:ea typeface="+mj-ea"/>
                <a:cs typeface="+mj-cs"/>
              </a:rPr>
              <a:t>แนวคิดการออกแบบ</a:t>
            </a:r>
            <a:r>
              <a:rPr lang="en-US" sz="4800" b="0" i="0" kern="1200" spc="-150" dirty="0">
                <a:solidFill>
                  <a:srgbClr val="FFC000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4000" b="0" i="0" kern="1200" spc="-15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class diagram</a:t>
            </a:r>
            <a:endParaRPr lang="en-TH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6851DC-8D00-319F-EFDE-7FA82AF585EE}"/>
              </a:ext>
            </a:extLst>
          </p:cNvPr>
          <p:cNvSpPr txBox="1"/>
          <p:nvPr/>
        </p:nvSpPr>
        <p:spPr>
          <a:xfrm>
            <a:off x="464577" y="2237160"/>
            <a:ext cx="432889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class Test</a:t>
            </a:r>
            <a:r>
              <a:rPr lang="th-TH" sz="2400" dirty="0"/>
              <a:t> คือคลาสหลักที่ไว้สั่ง</a:t>
            </a:r>
            <a:r>
              <a:rPr lang="en-US" sz="2400" dirty="0"/>
              <a:t>run</a:t>
            </a:r>
            <a:r>
              <a:rPr lang="th-TH" sz="2400" dirty="0"/>
              <a:t>โดยไปจะเรียก</a:t>
            </a:r>
            <a:r>
              <a:rPr lang="en-US" sz="2400" dirty="0"/>
              <a:t>object</a:t>
            </a:r>
            <a:r>
              <a:rPr lang="th-TH" sz="2400" dirty="0"/>
              <a:t>ของ</a:t>
            </a:r>
            <a:r>
              <a:rPr lang="en-US" sz="2400" dirty="0"/>
              <a:t>class </a:t>
            </a:r>
            <a:r>
              <a:rPr lang="en-US" sz="2400" dirty="0" err="1"/>
              <a:t>AlarmClock</a:t>
            </a:r>
            <a:r>
              <a:rPr lang="th-TH" sz="2400" dirty="0"/>
              <a:t>มาซึ่งเป็น</a:t>
            </a:r>
            <a:r>
              <a:rPr lang="en-US" sz="2400" dirty="0"/>
              <a:t>Supper class</a:t>
            </a:r>
            <a:r>
              <a:rPr lang="th-TH" sz="2400" dirty="0"/>
              <a:t>ของ</a:t>
            </a:r>
            <a:r>
              <a:rPr lang="en-US" sz="2400" dirty="0" err="1"/>
              <a:t>WindowQuestion</a:t>
            </a:r>
            <a:endParaRPr lang="en-US" sz="2400" dirty="0"/>
          </a:p>
          <a:p>
            <a:r>
              <a:rPr lang="th-TH" sz="2400" dirty="0"/>
              <a:t>โดยเมื่อกดปุ่ม</a:t>
            </a:r>
            <a:r>
              <a:rPr lang="en-US" sz="2400" dirty="0" err="1"/>
              <a:t>btnStop</a:t>
            </a:r>
            <a:r>
              <a:rPr lang="th-TH" sz="2400" dirty="0"/>
              <a:t>ก็จะไปเรียก</a:t>
            </a:r>
            <a:r>
              <a:rPr lang="en-US" sz="2400" dirty="0" err="1"/>
              <a:t>obeject</a:t>
            </a:r>
            <a:r>
              <a:rPr lang="th-TH" sz="2400" dirty="0"/>
              <a:t>ของ</a:t>
            </a:r>
            <a:r>
              <a:rPr lang="en-US" sz="2400" dirty="0"/>
              <a:t>class </a:t>
            </a:r>
            <a:r>
              <a:rPr lang="en-US" sz="2400" dirty="0" err="1"/>
              <a:t>WindowQuestion</a:t>
            </a:r>
            <a:r>
              <a:rPr lang="th-TH" sz="2400" dirty="0"/>
              <a:t>แล้วพอกดปุ่ม</a:t>
            </a:r>
            <a:r>
              <a:rPr lang="en-US" sz="2400" dirty="0" err="1"/>
              <a:t>btn</a:t>
            </a:r>
            <a:r>
              <a:rPr lang="th-TH" sz="2400" dirty="0"/>
              <a:t>เมื่อตอบคำถามถูกก็จะไปเรียก</a:t>
            </a:r>
            <a:r>
              <a:rPr lang="en-US" sz="2400" dirty="0"/>
              <a:t> </a:t>
            </a:r>
            <a:r>
              <a:rPr lang="en-US" sz="2400" dirty="0" err="1"/>
              <a:t>obeject</a:t>
            </a:r>
            <a:r>
              <a:rPr lang="th-TH" sz="2400" dirty="0"/>
              <a:t>ของ</a:t>
            </a:r>
            <a:r>
              <a:rPr lang="en-US" sz="2400" dirty="0"/>
              <a:t>class </a:t>
            </a:r>
            <a:r>
              <a:rPr lang="en-US" sz="2400" dirty="0" err="1"/>
              <a:t>AlarmClock</a:t>
            </a:r>
            <a:r>
              <a:rPr lang="th-TH" sz="2400" dirty="0"/>
              <a:t>เพื่อกลับมาหน้าเดิม</a:t>
            </a:r>
            <a:endParaRPr lang="en-US" sz="2400" dirty="0"/>
          </a:p>
          <a:p>
            <a:endParaRPr lang="en-US" sz="2800" dirty="0"/>
          </a:p>
          <a:p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1819557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FC8A552-3F2E-7D7E-A89B-286A4EFE9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0" y="0"/>
            <a:ext cx="3128965" cy="3227707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48C57F1-80BB-B2FD-7938-1D168B719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8703" y="0"/>
            <a:ext cx="3406202" cy="4979777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7213818F-DB9A-FA98-5A9C-DC9CCB6408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8703" y="5005906"/>
            <a:ext cx="3406202" cy="1864894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0C85C3C-F50A-977D-A325-91B762EC6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4300" y="3188493"/>
            <a:ext cx="3128965" cy="35825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907B8BD-8E9B-429E-90AA-2BFD94E6F5D8}"/>
              </a:ext>
            </a:extLst>
          </p:cNvPr>
          <p:cNvSpPr txBox="1"/>
          <p:nvPr/>
        </p:nvSpPr>
        <p:spPr>
          <a:xfrm>
            <a:off x="800100" y="2403663"/>
            <a:ext cx="5295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4800" dirty="0">
                <a:solidFill>
                  <a:srgbClr val="FFC000"/>
                </a:solidFill>
              </a:rPr>
              <a:t>แนวคิดการออกแบบ</a:t>
            </a:r>
          </a:p>
          <a:p>
            <a:r>
              <a:rPr lang="en-US" sz="4800" b="0" i="0" dirty="0"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  <a:t>Algorithm</a:t>
            </a:r>
            <a:endParaRPr lang="en-TH" sz="4800" dirty="0"/>
          </a:p>
        </p:txBody>
      </p:sp>
    </p:spTree>
    <p:extLst>
      <p:ext uri="{BB962C8B-B14F-4D97-AF65-F5344CB8AC3E}">
        <p14:creationId xmlns:p14="http://schemas.microsoft.com/office/powerpoint/2010/main" val="487444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81FF98E4-0DBD-4DAB-7546-12B3535D0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305" y="2014561"/>
            <a:ext cx="6016695" cy="48434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098207-BCE1-0C45-AED4-0DAAF1227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305" y="161989"/>
            <a:ext cx="3448309" cy="18695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DF3933-B9DE-938E-5177-BDA69379F5F9}"/>
              </a:ext>
            </a:extLst>
          </p:cNvPr>
          <p:cNvSpPr txBox="1"/>
          <p:nvPr/>
        </p:nvSpPr>
        <p:spPr>
          <a:xfrm>
            <a:off x="609600" y="1219200"/>
            <a:ext cx="522929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/>
              <a:t>หากกดปุ่ม</a:t>
            </a:r>
            <a:r>
              <a:rPr lang="en-US" sz="3200" dirty="0" err="1"/>
              <a:t>btnSet</a:t>
            </a:r>
            <a:r>
              <a:rPr lang="en-US" sz="3200" dirty="0"/>
              <a:t> </a:t>
            </a:r>
            <a:r>
              <a:rPr lang="th-TH" sz="3200" dirty="0"/>
              <a:t>ก็จะไป</a:t>
            </a:r>
            <a:r>
              <a:rPr lang="en-US" sz="3200" dirty="0"/>
              <a:t>reset</a:t>
            </a:r>
            <a:r>
              <a:rPr lang="th-TH" sz="3200" dirty="0"/>
              <a:t>ค่าที่กรอกไว้ใน</a:t>
            </a:r>
            <a:r>
              <a:rPr lang="en-US" sz="3200" dirty="0">
                <a:effectLst/>
                <a:latin typeface="JetBrains Mono"/>
              </a:rPr>
              <a:t> </a:t>
            </a:r>
            <a:r>
              <a:rPr lang="en-US" sz="3200" dirty="0" err="1">
                <a:effectLst/>
                <a:latin typeface="JetBrains Mono"/>
              </a:rPr>
              <a:t>TextField</a:t>
            </a:r>
            <a:endParaRPr lang="en-US" sz="3200" dirty="0">
              <a:effectLst/>
              <a:latin typeface="JetBrains Mono"/>
            </a:endParaRPr>
          </a:p>
          <a:p>
            <a:endParaRPr lang="th-TH" sz="3200" dirty="0">
              <a:effectLst/>
              <a:latin typeface="JetBrains Mono"/>
            </a:endParaRPr>
          </a:p>
          <a:p>
            <a:r>
              <a:rPr lang="th-TH" sz="3200" dirty="0">
                <a:latin typeface="JetBrains Mono"/>
              </a:rPr>
              <a:t>หากกดปุ่ม</a:t>
            </a:r>
            <a:r>
              <a:rPr lang="en-US" sz="3200" dirty="0" err="1">
                <a:latin typeface="JetBrains Mono"/>
              </a:rPr>
              <a:t>btnStart</a:t>
            </a:r>
            <a:r>
              <a:rPr lang="th-TH" sz="3200" dirty="0">
                <a:latin typeface="JetBrains Mono"/>
              </a:rPr>
              <a:t>แล้วถ้าตรงตามเงื่อนไข</a:t>
            </a:r>
            <a:endParaRPr lang="en-US" sz="3200" dirty="0">
              <a:effectLst/>
              <a:latin typeface="JetBrains Mono"/>
            </a:endParaRPr>
          </a:p>
          <a:p>
            <a:endParaRPr lang="en-US" sz="3200" dirty="0"/>
          </a:p>
          <a:p>
            <a:endParaRPr lang="th-TH" sz="3200" dirty="0">
              <a:latin typeface="JetBrains Mono"/>
            </a:endParaRPr>
          </a:p>
          <a:p>
            <a:r>
              <a:rPr lang="th-TH" sz="3200" dirty="0">
                <a:effectLst/>
                <a:latin typeface="JetBrains Mono"/>
              </a:rPr>
              <a:t>หากกดปุ่ม</a:t>
            </a:r>
            <a:r>
              <a:rPr lang="en-US" sz="3200" dirty="0" err="1">
                <a:effectLst/>
                <a:latin typeface="JetBrains Mono"/>
              </a:rPr>
              <a:t>btnStop</a:t>
            </a:r>
            <a:r>
              <a:rPr lang="th-TH" sz="3200" dirty="0">
                <a:latin typeface="JetBrains Mono"/>
              </a:rPr>
              <a:t>ก็จะหยุดเล่นเพลงละก็จะเด้งไปหน้าต่างของ</a:t>
            </a:r>
            <a:r>
              <a:rPr lang="en-US" sz="3200" dirty="0">
                <a:latin typeface="JetBrains Mono"/>
              </a:rPr>
              <a:t>class </a:t>
            </a:r>
            <a:r>
              <a:rPr lang="en-US" sz="3200" dirty="0" err="1">
                <a:latin typeface="JetBrains Mono"/>
              </a:rPr>
              <a:t>WindowQuestion</a:t>
            </a:r>
            <a:endParaRPr lang="en-US" sz="3200" dirty="0">
              <a:effectLst/>
              <a:latin typeface="JetBrains Mono"/>
            </a:endParaRPr>
          </a:p>
          <a:p>
            <a:endParaRPr lang="en-US" dirty="0">
              <a:latin typeface="JetBrains Mono"/>
            </a:endParaRPr>
          </a:p>
          <a:p>
            <a:endParaRPr lang="en-US" sz="1800" dirty="0">
              <a:solidFill>
                <a:srgbClr val="A9B7C6"/>
              </a:solidFill>
              <a:effectLst/>
              <a:latin typeface="JetBrains Mono"/>
            </a:endParaRPr>
          </a:p>
          <a:p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2608292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{1C698F5D-71E2-B545-A166-F5F5C1196AE9}tf10001119</Template>
  <TotalTime>877</TotalTime>
  <Words>771</Words>
  <Application>Microsoft Office PowerPoint</Application>
  <PresentationFormat>Widescreen</PresentationFormat>
  <Paragraphs>59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.ThonburiUI</vt:lpstr>
      <vt:lpstr>-apple-system</vt:lpstr>
      <vt:lpstr>Arial</vt:lpstr>
      <vt:lpstr>gg sans</vt:lpstr>
      <vt:lpstr>Google Sans</vt:lpstr>
      <vt:lpstr>Helvetica Neue</vt:lpstr>
      <vt:lpstr>JetBrains Mono</vt:lpstr>
      <vt:lpstr>Rockwell</vt:lpstr>
      <vt:lpstr>Gallery</vt:lpstr>
      <vt:lpstr>Alarm Clock</vt:lpstr>
      <vt:lpstr>เหตุผลในการทำโปรเจคนี้</vt:lpstr>
      <vt:lpstr>หลักการในการใช้งาน</vt:lpstr>
      <vt:lpstr>หลักแนวคิดคือเรียบง่ายแต่ต้องตอบโจทย์และสะดวกในการใช้งาน โดยผมได้แบ่งออกไว้ 3 ส่วนหลักๆคือ              1.ปุ่มเป็นระเบียบและสะดวก                 2.ข้อความที่มองง่ายและเห็นได้ชัดเจน                3.หน้าต่างตอบคำถามต้องมีคำถามอยู่ตรงกลาง</vt:lpstr>
      <vt:lpstr>1.ปุ่มเป็นระเบียบและสะดวก</vt:lpstr>
      <vt:lpstr>3.หน้าต่างตอบคำถามต้องมีคำถามอยู่ตรงกลาง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วิธีการติดตั้ง </vt:lpstr>
      <vt:lpstr>PowerPoint Presentation</vt:lpstr>
      <vt:lpstr>PowerPoint Presentation</vt:lpstr>
      <vt:lpstr>ลิ้งค์videoการนำเสนอในyoutube</vt:lpstr>
      <vt:lpstr>git 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Alarm Clock</dc:title>
  <dc:creator>Ratchata PHADUNGPOL</dc:creator>
  <cp:lastModifiedBy>Ratchata PHADUNGPOL</cp:lastModifiedBy>
  <cp:revision>5</cp:revision>
  <dcterms:created xsi:type="dcterms:W3CDTF">2023-04-04T00:36:43Z</dcterms:created>
  <dcterms:modified xsi:type="dcterms:W3CDTF">2023-04-04T16:23:24Z</dcterms:modified>
</cp:coreProperties>
</file>

<file path=docProps/thumbnail.jpeg>
</file>